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67" r:id="rId2"/>
    <p:sldId id="266" r:id="rId3"/>
    <p:sldId id="268" r:id="rId4"/>
    <p:sldId id="269" r:id="rId5"/>
    <p:sldId id="270" r:id="rId6"/>
    <p:sldId id="271" r:id="rId7"/>
    <p:sldId id="272" r:id="rId8"/>
    <p:sldId id="273" r:id="rId9"/>
    <p:sldId id="274" r:id="rId10"/>
    <p:sldId id="275" r:id="rId11"/>
    <p:sldId id="276" r:id="rId12"/>
    <p:sldId id="278" r:id="rId13"/>
    <p:sldId id="277" r:id="rId14"/>
    <p:sldId id="279" r:id="rId15"/>
    <p:sldId id="280" r:id="rId16"/>
    <p:sldId id="284" r:id="rId17"/>
    <p:sldId id="282" r:id="rId18"/>
    <p:sldId id="283" r:id="rId19"/>
    <p:sldId id="285" r:id="rId20"/>
    <p:sldId id="286" r:id="rId21"/>
    <p:sldId id="287" r:id="rId22"/>
    <p:sldId id="281" r:id="rId23"/>
  </p:sldIdLst>
  <p:sldSz cx="10693400" cy="7562850"/>
  <p:notesSz cx="10693400" cy="756285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57"/>
    <p:restoredTop sz="89252"/>
  </p:normalViewPr>
  <p:slideViewPr>
    <p:cSldViewPr>
      <p:cViewPr varScale="1">
        <p:scale>
          <a:sx n="103" d="100"/>
          <a:sy n="103" d="100"/>
        </p:scale>
        <p:origin x="2272"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tiff>
</file>

<file path=ppt/media/image11.gif>
</file>

<file path=ppt/media/image12.png>
</file>

<file path=ppt/media/image2.tiff>
</file>

<file path=ppt/media/image3.tiff>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025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72907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As you are well aware, an Angular application is typically made up of many components. Each of these components has its own state and has no awareness of the state of the other components. In order to share information between parent-child components, we use </a:t>
            </a:r>
            <a:r>
              <a:rPr lang="en-GB" dirty="0"/>
              <a:t>@Input</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and</a:t>
            </a:r>
            <a:r>
              <a:rPr lang="en-GB" dirty="0" err="1"/>
              <a:t>@Output</a:t>
            </a:r>
            <a:r>
              <a:rPr lang="en-GB" sz="1200" b="0" i="0" kern="1200" dirty="0">
                <a:solidFill>
                  <a:schemeClr val="tx1"/>
                </a:solidFill>
                <a:effectLst/>
                <a:latin typeface="+mn-lt"/>
                <a:ea typeface="+mn-ea"/>
                <a:cs typeface="+mn-cs"/>
              </a:rPr>
              <a:t> decorators. However, this approach is practical only if your application consists of a few components, as shown below.</a:t>
            </a:r>
            <a:endParaRPr lang="en-NL" dirty="0"/>
          </a:p>
        </p:txBody>
      </p:sp>
    </p:spTree>
    <p:extLst>
      <p:ext uri="{BB962C8B-B14F-4D97-AF65-F5344CB8AC3E}">
        <p14:creationId xmlns:p14="http://schemas.microsoft.com/office/powerpoint/2010/main" val="1325481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01554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90580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Based on the action type, the store decides which operations to execute. </a:t>
            </a:r>
          </a:p>
          <a:p>
            <a:r>
              <a:rPr lang="en-GB" sz="1200" b="1" i="0" kern="1200" dirty="0">
                <a:solidFill>
                  <a:schemeClr val="tx1"/>
                </a:solidFill>
                <a:effectLst/>
                <a:latin typeface="+mn-lt"/>
                <a:ea typeface="+mn-ea"/>
                <a:cs typeface="+mn-cs"/>
              </a:rPr>
              <a:t>P</a:t>
            </a:r>
            <a:r>
              <a:rPr lang="en-GB" b="1" dirty="0"/>
              <a:t>ayload</a:t>
            </a:r>
            <a:r>
              <a:rPr lang="en-GB" sz="1200" b="0" i="0" kern="1200" dirty="0">
                <a:solidFill>
                  <a:schemeClr val="tx1"/>
                </a:solidFill>
                <a:effectLst/>
                <a:latin typeface="+mn-lt"/>
                <a:ea typeface="+mn-ea"/>
                <a:cs typeface="+mn-cs"/>
              </a:rPr>
              <a:t> is an optional attribute that will be used by </a:t>
            </a:r>
            <a:r>
              <a:rPr lang="en-GB" sz="1200" b="1" i="0" kern="1200" dirty="0">
                <a:solidFill>
                  <a:schemeClr val="tx1"/>
                </a:solidFill>
                <a:effectLst/>
                <a:latin typeface="+mn-lt"/>
                <a:ea typeface="+mn-ea"/>
                <a:cs typeface="+mn-cs"/>
              </a:rPr>
              <a:t>reducers</a:t>
            </a:r>
            <a:r>
              <a:rPr lang="en-GB" sz="1200" b="0" i="0" kern="1200" dirty="0">
                <a:solidFill>
                  <a:schemeClr val="tx1"/>
                </a:solidFill>
                <a:effectLst/>
                <a:latin typeface="+mn-lt"/>
                <a:ea typeface="+mn-ea"/>
                <a:cs typeface="+mn-cs"/>
              </a:rPr>
              <a:t> to modify the state.</a:t>
            </a:r>
          </a:p>
          <a:p>
            <a:endParaRPr lang="en-NL" dirty="0"/>
          </a:p>
        </p:txBody>
      </p:sp>
    </p:spTree>
    <p:extLst>
      <p:ext uri="{BB962C8B-B14F-4D97-AF65-F5344CB8AC3E}">
        <p14:creationId xmlns:p14="http://schemas.microsoft.com/office/powerpoint/2010/main" val="4034030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Reducers take in two parameters, the current state and the action</a:t>
            </a:r>
            <a:endParaRPr lang="en-NL" dirty="0"/>
          </a:p>
        </p:txBody>
      </p:sp>
    </p:spTree>
    <p:extLst>
      <p:ext uri="{BB962C8B-B14F-4D97-AF65-F5344CB8AC3E}">
        <p14:creationId xmlns:p14="http://schemas.microsoft.com/office/powerpoint/2010/main" val="3385943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NL" b="1" u="sng" dirty="0"/>
              <a:t>Example!</a:t>
            </a:r>
          </a:p>
          <a:p>
            <a:r>
              <a:rPr lang="en-GB" sz="1200" b="0" i="0" kern="1200" dirty="0">
                <a:solidFill>
                  <a:schemeClr val="tx1"/>
                </a:solidFill>
                <a:effectLst/>
                <a:latin typeface="+mn-lt"/>
                <a:ea typeface="+mn-ea"/>
                <a:cs typeface="+mn-cs"/>
              </a:rPr>
              <a:t>When a user successfully logs in to an application, an action with </a:t>
            </a:r>
            <a:r>
              <a:rPr lang="en-GB" dirty="0"/>
              <a:t>type</a:t>
            </a:r>
            <a:r>
              <a:rPr lang="en-GB" sz="1200" b="0" i="0" kern="1200" dirty="0">
                <a:solidFill>
                  <a:schemeClr val="tx1"/>
                </a:solidFill>
                <a:effectLst/>
                <a:latin typeface="+mn-lt"/>
                <a:ea typeface="+mn-ea"/>
                <a:cs typeface="+mn-cs"/>
              </a:rPr>
              <a:t> </a:t>
            </a:r>
            <a:r>
              <a:rPr lang="en-GB" dirty="0"/>
              <a:t>Login Action</a:t>
            </a:r>
            <a:r>
              <a:rPr lang="en-GB" sz="1200" b="0" i="0" kern="1200" dirty="0">
                <a:solidFill>
                  <a:schemeClr val="tx1"/>
                </a:solidFill>
                <a:effectLst/>
                <a:latin typeface="+mn-lt"/>
                <a:ea typeface="+mn-ea"/>
                <a:cs typeface="+mn-cs"/>
              </a:rPr>
              <a:t> will be dispatched to the store with the user information in the </a:t>
            </a:r>
            <a:r>
              <a:rPr lang="en-GB" dirty="0"/>
              <a:t>payload</a:t>
            </a:r>
            <a:r>
              <a:rPr lang="en-GB" sz="1200" b="0" i="0" kern="1200" dirty="0">
                <a:solidFill>
                  <a:schemeClr val="tx1"/>
                </a:solidFill>
                <a:effectLst/>
                <a:latin typeface="+mn-lt"/>
                <a:ea typeface="+mn-ea"/>
                <a:cs typeface="+mn-cs"/>
              </a:rPr>
              <a:t>. A reducer function will listen to this action and modify the state with the user information. In addition, as a side effect, you also want to save user information in the browser's local storage. An effect can be used to carry out this additional task (side effect).</a:t>
            </a:r>
          </a:p>
          <a:p>
            <a:endParaRPr lang="en-GB" sz="1200" b="0" i="0" kern="1200" dirty="0">
              <a:solidFill>
                <a:schemeClr val="tx1"/>
              </a:solidFill>
              <a:effectLst/>
              <a:latin typeface="+mn-lt"/>
              <a:ea typeface="+mn-ea"/>
              <a:cs typeface="+mn-cs"/>
            </a:endParaRPr>
          </a:p>
          <a:p>
            <a:r>
              <a:rPr lang="en-GB" sz="1200" b="1" i="0" u="sng" kern="1200" dirty="0">
                <a:solidFill>
                  <a:schemeClr val="tx1"/>
                </a:solidFill>
                <a:effectLst/>
                <a:latin typeface="+mn-lt"/>
                <a:ea typeface="+mn-ea"/>
                <a:cs typeface="+mn-cs"/>
              </a:rPr>
              <a:t>Dispatch : false</a:t>
            </a:r>
          </a:p>
          <a:p>
            <a:r>
              <a:rPr lang="en-GB" sz="1200" b="0" i="0" kern="1200" dirty="0">
                <a:solidFill>
                  <a:schemeClr val="tx1"/>
                </a:solidFill>
                <a:effectLst/>
                <a:latin typeface="+mn-lt"/>
                <a:ea typeface="+mn-ea"/>
                <a:cs typeface="+mn-cs"/>
              </a:rPr>
              <a:t>These effects do not map the incoming action to a new action type, which is why </a:t>
            </a:r>
            <a:r>
              <a:rPr lang="en-GB" dirty="0"/>
              <a:t>{dispatch: false}</a:t>
            </a:r>
            <a:r>
              <a:rPr lang="en-GB" sz="1200" b="0" i="0" kern="1200" dirty="0">
                <a:solidFill>
                  <a:schemeClr val="tx1"/>
                </a:solidFill>
                <a:effectLst/>
                <a:latin typeface="+mn-lt"/>
                <a:ea typeface="+mn-ea"/>
                <a:cs typeface="+mn-cs"/>
              </a:rPr>
              <a:t> config is used.</a:t>
            </a:r>
            <a:endParaRPr lang="en-NL" dirty="0"/>
          </a:p>
        </p:txBody>
      </p:sp>
    </p:spTree>
    <p:extLst>
      <p:ext uri="{BB962C8B-B14F-4D97-AF65-F5344CB8AC3E}">
        <p14:creationId xmlns:p14="http://schemas.microsoft.com/office/powerpoint/2010/main" val="3580299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79" cy="189071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B496B693-9FDE-D34D-BA2D-87876F5E0558}" type="datetime1">
              <a:rPr lang="en-US" smtClean="0"/>
              <a:t>6/17/20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dirty="0"/>
          </a:p>
        </p:txBody>
      </p:sp>
      <p:sp>
        <p:nvSpPr>
          <p:cNvPr id="3" name="Holder 3"/>
          <p:cNvSpPr>
            <a:spLocks noGrp="1"/>
          </p:cNvSpPr>
          <p:nvPr>
            <p:ph type="body" idx="1"/>
          </p:nvPr>
        </p:nvSpPr>
        <p:spPr>
          <a:xfrm>
            <a:off x="1586617" y="2257425"/>
            <a:ext cx="8895474" cy="4201518"/>
          </a:xfrm>
        </p:spPr>
        <p:txBody>
          <a:bodyPr lIns="0" tIns="0" rIns="0" bIns="0"/>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2C668659-E1B9-F248-8B7A-62E98257FA2B}" type="datetime1">
              <a:rPr lang="en-US" smtClean="0"/>
              <a:t>6/17/20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8" name="bk object 18"/>
          <p:cNvSpPr/>
          <p:nvPr/>
        </p:nvSpPr>
        <p:spPr>
          <a:xfrm>
            <a:off x="1505596" y="1189491"/>
            <a:ext cx="6314690" cy="4848596"/>
          </a:xfrm>
          <a:prstGeom prst="rect">
            <a:avLst/>
          </a:prstGeom>
          <a:blipFill>
            <a:blip r:embed="rId2" cstate="print"/>
            <a:stretch>
              <a:fillRect/>
            </a:stretch>
          </a:blipFill>
        </p:spPr>
        <p:txBody>
          <a:bodyPr wrap="square" lIns="0" tIns="0" rIns="0" bIns="0" rtlCol="0"/>
          <a:lstStyle/>
          <a:p>
            <a:endParaRPr/>
          </a:p>
        </p:txBody>
      </p:sp>
      <p:sp>
        <p:nvSpPr>
          <p:cNvPr id="19" name="bk object 19"/>
          <p:cNvSpPr/>
          <p:nvPr/>
        </p:nvSpPr>
        <p:spPr>
          <a:xfrm>
            <a:off x="1997845" y="2045979"/>
            <a:ext cx="1568450" cy="1567180"/>
          </a:xfrm>
          <a:custGeom>
            <a:avLst/>
            <a:gdLst/>
            <a:ahLst/>
            <a:cxnLst/>
            <a:rect l="l" t="t" r="r" b="b"/>
            <a:pathLst>
              <a:path w="1568450" h="1567179">
                <a:moveTo>
                  <a:pt x="0" y="1566671"/>
                </a:moveTo>
                <a:lnTo>
                  <a:pt x="1568195" y="1566671"/>
                </a:lnTo>
                <a:lnTo>
                  <a:pt x="1568195" y="0"/>
                </a:lnTo>
                <a:lnTo>
                  <a:pt x="0" y="0"/>
                </a:lnTo>
                <a:lnTo>
                  <a:pt x="0" y="1566671"/>
                </a:lnTo>
                <a:close/>
              </a:path>
            </a:pathLst>
          </a:custGeom>
          <a:solidFill>
            <a:srgbClr val="00CC99"/>
          </a:solidFill>
        </p:spPr>
        <p:txBody>
          <a:bodyPr wrap="square" lIns="0" tIns="0" rIns="0" bIns="0" rtlCol="0"/>
          <a:lstStyle/>
          <a:p>
            <a:endParaRPr/>
          </a:p>
        </p:txBody>
      </p:sp>
      <p:sp>
        <p:nvSpPr>
          <p:cNvPr id="20" name="bk object 20"/>
          <p:cNvSpPr/>
          <p:nvPr/>
        </p:nvSpPr>
        <p:spPr>
          <a:xfrm>
            <a:off x="1990986" y="2039121"/>
            <a:ext cx="1582420" cy="1580515"/>
          </a:xfrm>
          <a:custGeom>
            <a:avLst/>
            <a:gdLst/>
            <a:ahLst/>
            <a:cxnLst/>
            <a:rect l="l" t="t" r="r" b="b"/>
            <a:pathLst>
              <a:path w="1582420" h="1580514">
                <a:moveTo>
                  <a:pt x="1581911" y="0"/>
                </a:moveTo>
                <a:lnTo>
                  <a:pt x="0" y="0"/>
                </a:lnTo>
                <a:lnTo>
                  <a:pt x="0" y="1580387"/>
                </a:lnTo>
                <a:lnTo>
                  <a:pt x="1581911" y="1580387"/>
                </a:lnTo>
                <a:lnTo>
                  <a:pt x="1581911" y="1573529"/>
                </a:lnTo>
                <a:lnTo>
                  <a:pt x="13715" y="1573529"/>
                </a:lnTo>
                <a:lnTo>
                  <a:pt x="6857" y="1566671"/>
                </a:lnTo>
                <a:lnTo>
                  <a:pt x="13715" y="1566671"/>
                </a:lnTo>
                <a:lnTo>
                  <a:pt x="13715" y="13715"/>
                </a:lnTo>
                <a:lnTo>
                  <a:pt x="6857" y="13715"/>
                </a:lnTo>
                <a:lnTo>
                  <a:pt x="13715" y="6857"/>
                </a:lnTo>
                <a:lnTo>
                  <a:pt x="1581911" y="6857"/>
                </a:lnTo>
                <a:lnTo>
                  <a:pt x="1581911" y="0"/>
                </a:lnTo>
                <a:close/>
              </a:path>
              <a:path w="1582420" h="1580514">
                <a:moveTo>
                  <a:pt x="13715" y="1566671"/>
                </a:moveTo>
                <a:lnTo>
                  <a:pt x="6857" y="1566671"/>
                </a:lnTo>
                <a:lnTo>
                  <a:pt x="13715" y="1573529"/>
                </a:lnTo>
                <a:lnTo>
                  <a:pt x="13715" y="1566671"/>
                </a:lnTo>
                <a:close/>
              </a:path>
              <a:path w="1582420" h="1580514">
                <a:moveTo>
                  <a:pt x="1568192" y="1566671"/>
                </a:moveTo>
                <a:lnTo>
                  <a:pt x="13715" y="1566671"/>
                </a:lnTo>
                <a:lnTo>
                  <a:pt x="13715" y="1573529"/>
                </a:lnTo>
                <a:lnTo>
                  <a:pt x="1568192" y="1573529"/>
                </a:lnTo>
                <a:lnTo>
                  <a:pt x="1568192" y="1566671"/>
                </a:lnTo>
                <a:close/>
              </a:path>
              <a:path w="1582420" h="1580514">
                <a:moveTo>
                  <a:pt x="1568192" y="6857"/>
                </a:moveTo>
                <a:lnTo>
                  <a:pt x="1568192" y="1573529"/>
                </a:lnTo>
                <a:lnTo>
                  <a:pt x="1575050" y="1566671"/>
                </a:lnTo>
                <a:lnTo>
                  <a:pt x="1581911" y="1566671"/>
                </a:lnTo>
                <a:lnTo>
                  <a:pt x="1581911" y="13715"/>
                </a:lnTo>
                <a:lnTo>
                  <a:pt x="1575050" y="13715"/>
                </a:lnTo>
                <a:lnTo>
                  <a:pt x="1568192" y="6857"/>
                </a:lnTo>
                <a:close/>
              </a:path>
              <a:path w="1582420" h="1580514">
                <a:moveTo>
                  <a:pt x="1581911" y="1566671"/>
                </a:moveTo>
                <a:lnTo>
                  <a:pt x="1575050" y="1566671"/>
                </a:lnTo>
                <a:lnTo>
                  <a:pt x="1568192" y="1573529"/>
                </a:lnTo>
                <a:lnTo>
                  <a:pt x="1581911" y="1573529"/>
                </a:lnTo>
                <a:lnTo>
                  <a:pt x="1581911" y="1566671"/>
                </a:lnTo>
                <a:close/>
              </a:path>
              <a:path w="1582420" h="1580514">
                <a:moveTo>
                  <a:pt x="13715" y="6857"/>
                </a:moveTo>
                <a:lnTo>
                  <a:pt x="6857" y="13715"/>
                </a:lnTo>
                <a:lnTo>
                  <a:pt x="13715" y="13715"/>
                </a:lnTo>
                <a:lnTo>
                  <a:pt x="13715" y="6857"/>
                </a:lnTo>
                <a:close/>
              </a:path>
              <a:path w="1582420" h="1580514">
                <a:moveTo>
                  <a:pt x="1568192" y="6857"/>
                </a:moveTo>
                <a:lnTo>
                  <a:pt x="13715" y="6857"/>
                </a:lnTo>
                <a:lnTo>
                  <a:pt x="13715" y="13715"/>
                </a:lnTo>
                <a:lnTo>
                  <a:pt x="1568192" y="13715"/>
                </a:lnTo>
                <a:lnTo>
                  <a:pt x="1568192" y="6857"/>
                </a:lnTo>
                <a:close/>
              </a:path>
              <a:path w="1582420" h="1580514">
                <a:moveTo>
                  <a:pt x="1581911" y="6857"/>
                </a:moveTo>
                <a:lnTo>
                  <a:pt x="1568192" y="6857"/>
                </a:lnTo>
                <a:lnTo>
                  <a:pt x="1575050" y="13715"/>
                </a:lnTo>
                <a:lnTo>
                  <a:pt x="1581911" y="13715"/>
                </a:lnTo>
                <a:lnTo>
                  <a:pt x="1581911" y="6857"/>
                </a:lnTo>
                <a:close/>
              </a:path>
            </a:pathLst>
          </a:custGeom>
          <a:solidFill>
            <a:srgbClr val="00956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0" y="1739455"/>
            <a:ext cx="4651629" cy="4991481"/>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B6121E9A-9D8F-554C-B283-F41E0A321D9E}" type="datetime1">
              <a:rPr lang="en-US" smtClean="0"/>
              <a:t>6/17/20</a:t>
            </a:fld>
            <a:endParaRPr lang="en-US"/>
          </a:p>
        </p:txBody>
      </p:sp>
      <p:sp>
        <p:nvSpPr>
          <p:cNvPr id="7" name="Holder 7"/>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830FFAC-C408-5B4A-A43B-C51D21E865D6}" type="datetime1">
              <a:rPr lang="en-US" smtClean="0"/>
              <a:t>6/17/20</a:t>
            </a:fld>
            <a:endParaRPr lang="en-US"/>
          </a:p>
        </p:txBody>
      </p:sp>
      <p:sp>
        <p:nvSpPr>
          <p:cNvPr id="5" name="Holder 5"/>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AAFBA3EB-6224-474F-84CA-5E91E4443D27}" type="datetime1">
              <a:rPr lang="en-US" smtClean="0"/>
              <a:t>6/17/20</a:t>
            </a:fld>
            <a:endParaRPr lang="en-US"/>
          </a:p>
        </p:txBody>
      </p:sp>
      <p:sp>
        <p:nvSpPr>
          <p:cNvPr id="4" name="Holder 4"/>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399675" y="6985257"/>
            <a:ext cx="9047480"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a:p>
        </p:txBody>
      </p:sp>
      <p:sp>
        <p:nvSpPr>
          <p:cNvPr id="2" name="Holder 2"/>
          <p:cNvSpPr>
            <a:spLocks noGrp="1"/>
          </p:cNvSpPr>
          <p:nvPr>
            <p:ph type="title"/>
          </p:nvPr>
        </p:nvSpPr>
        <p:spPr>
          <a:xfrm>
            <a:off x="460615" y="483077"/>
            <a:ext cx="9772169" cy="354965"/>
          </a:xfrm>
          <a:prstGeom prst="rect">
            <a:avLst/>
          </a:prstGeom>
        </p:spPr>
        <p:txBody>
          <a:bodyPr wrap="square" lIns="0" tIns="0" rIns="0" bIns="0">
            <a:spAutoFit/>
          </a:bodyPr>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a:xfrm>
            <a:off x="0" y="1876425"/>
            <a:ext cx="10736975" cy="4811118"/>
          </a:xfrm>
          <a:prstGeom prst="rect">
            <a:avLst/>
          </a:prstGeom>
        </p:spPr>
        <p:txBody>
          <a:bodyPr wrap="square" lIns="0" tIns="0" rIns="0" bIns="0">
            <a:spAutoFit/>
          </a:bodyPr>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5A1FA41D-3A39-F741-AA79-3F454EC99F26}" type="datetime1">
              <a:rPr lang="en-US" smtClean="0"/>
              <a:t>6/17/20</a:t>
            </a:fld>
            <a:endParaRPr lang="en-US"/>
          </a:p>
        </p:txBody>
      </p:sp>
      <p:sp>
        <p:nvSpPr>
          <p:cNvPr id="6" name="Holder 6"/>
          <p:cNvSpPr>
            <a:spLocks noGrp="1"/>
          </p:cNvSpPr>
          <p:nvPr>
            <p:ph type="sldNum" sz="quarter" idx="7"/>
          </p:nvPr>
        </p:nvSpPr>
        <p:spPr>
          <a:xfrm>
            <a:off x="10263017" y="7288395"/>
            <a:ext cx="191134" cy="152400"/>
          </a:xfrm>
          <a:prstGeom prst="rect">
            <a:avLst/>
          </a:prstGeom>
        </p:spPr>
        <p:txBody>
          <a:bodyPr wrap="square" lIns="0" tIns="0" rIns="0" bIns="0">
            <a:spAutoFit/>
          </a:bodyPr>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tiff"/></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medium.com/better-programming/angular-getting-started-with-ngrx-75b9139c23eb" TargetMode="External"/><Relationship Id="rId2" Type="http://schemas.openxmlformats.org/officeDocument/2006/relationships/hyperlink" Target="https://medium.com/better-programming/angular-building-a-crud-application-with-ngrx-40e5f1c0b50c"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redux.js.org/"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241300" y="1929310"/>
            <a:ext cx="9982200" cy="661720"/>
          </a:xfrm>
          <a:prstGeom prst="rect">
            <a:avLst/>
          </a:prstGeom>
        </p:spPr>
        <p:txBody>
          <a:bodyPr vert="horz" wrap="square" lIns="0" tIns="0" rIns="0" bIns="0" rtlCol="0">
            <a:spAutoFit/>
          </a:bodyPr>
          <a:lstStyle/>
          <a:p>
            <a:pPr marL="12700" marR="5080" indent="1202690"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lang="en-NL"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NgRx</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289507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29EF-A99D-1A46-A423-8214D1AFF16E}"/>
              </a:ext>
            </a:extLst>
          </p:cNvPr>
          <p:cNvSpPr>
            <a:spLocks noGrp="1"/>
          </p:cNvSpPr>
          <p:nvPr>
            <p:ph type="title"/>
          </p:nvPr>
        </p:nvSpPr>
        <p:spPr>
          <a:xfrm>
            <a:off x="460615" y="483077"/>
            <a:ext cx="9772169" cy="846386"/>
          </a:xfrm>
        </p:spPr>
        <p:txBody>
          <a:bodyPr/>
          <a:lstStyle/>
          <a:p>
            <a:pPr algn="ctr"/>
            <a:r>
              <a:rPr lang="en-GB" dirty="0"/>
              <a:t>Fundamental Elements of </a:t>
            </a:r>
            <a:r>
              <a:rPr lang="en-GB" dirty="0" err="1"/>
              <a:t>NgRx</a:t>
            </a:r>
            <a:br>
              <a:rPr lang="en-GB" dirty="0"/>
            </a:br>
            <a:endParaRPr lang="en-NL" dirty="0"/>
          </a:p>
        </p:txBody>
      </p:sp>
      <p:sp>
        <p:nvSpPr>
          <p:cNvPr id="3" name="Text Placeholder 2">
            <a:extLst>
              <a:ext uri="{FF2B5EF4-FFF2-40B4-BE49-F238E27FC236}">
                <a16:creationId xmlns:a16="http://schemas.microsoft.com/office/drawing/2014/main" id="{5D57E6FD-8462-0A41-82A8-56EA8104DE16}"/>
              </a:ext>
            </a:extLst>
          </p:cNvPr>
          <p:cNvSpPr>
            <a:spLocks noGrp="1"/>
          </p:cNvSpPr>
          <p:nvPr>
            <p:ph type="body" idx="1"/>
          </p:nvPr>
        </p:nvSpPr>
        <p:spPr>
          <a:xfrm>
            <a:off x="1586617" y="2257425"/>
            <a:ext cx="8895474" cy="3000821"/>
          </a:xfrm>
        </p:spPr>
        <p:txBody>
          <a:bodyPr/>
          <a:lstStyle/>
          <a:p>
            <a:pPr marL="342900" indent="-342900">
              <a:buFont typeface="Arial" panose="020B0604020202020204" pitchFamily="34" charset="0"/>
              <a:buChar char="•"/>
            </a:pPr>
            <a:r>
              <a:rPr lang="en-GB" b="1" dirty="0"/>
              <a:t>Store</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Actions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Reducers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Selectors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Effects</a:t>
            </a:r>
          </a:p>
          <a:p>
            <a:pPr marL="342900" indent="-342900">
              <a:buFont typeface="Arial" panose="020B0604020202020204" pitchFamily="34" charset="0"/>
              <a:buChar char="•"/>
            </a:pPr>
            <a:endParaRPr lang="en-NL" dirty="0"/>
          </a:p>
        </p:txBody>
      </p:sp>
    </p:spTree>
    <p:extLst>
      <p:ext uri="{BB962C8B-B14F-4D97-AF65-F5344CB8AC3E}">
        <p14:creationId xmlns:p14="http://schemas.microsoft.com/office/powerpoint/2010/main" val="2260245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Store</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2"/>
          <a:stretch>
            <a:fillRect/>
          </a:stretch>
        </p:blipFill>
        <p:spPr>
          <a:xfrm>
            <a:off x="5984016"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586617" y="2257425"/>
            <a:ext cx="8895474" cy="846386"/>
          </a:xfrm>
        </p:spPr>
        <p:txBody>
          <a:bodyPr/>
          <a:lstStyle/>
          <a:p>
            <a:r>
              <a:rPr lang="en-NL" dirty="0"/>
              <a:t>Each component has a reference to the </a:t>
            </a:r>
            <a:r>
              <a:rPr lang="en-NL" i="1" dirty="0"/>
              <a:t>store</a:t>
            </a:r>
            <a:r>
              <a:rPr lang="en-NL" dirty="0"/>
              <a:t>:</a:t>
            </a:r>
          </a:p>
          <a:p>
            <a:endParaRPr lang="en-NL" dirty="0"/>
          </a:p>
          <a:p>
            <a:pPr algn="l"/>
            <a:r>
              <a:rPr lang="en-GB" sz="1600" b="1" i="1" dirty="0"/>
              <a:t>constructor</a:t>
            </a:r>
            <a:r>
              <a:rPr lang="en-GB" sz="1600" i="1" dirty="0"/>
              <a:t>(private </a:t>
            </a:r>
            <a:r>
              <a:rPr lang="en-GB" sz="1600" b="1" i="1" dirty="0"/>
              <a:t>store</a:t>
            </a:r>
            <a:r>
              <a:rPr lang="en-GB" sz="1600" i="1" dirty="0"/>
              <a:t>: Store&lt;</a:t>
            </a:r>
            <a:r>
              <a:rPr lang="en-GB" sz="1600" i="1" dirty="0" err="1"/>
              <a:t>AppState</a:t>
            </a:r>
            <a:r>
              <a:rPr lang="en-GB" sz="1600" i="1" dirty="0"/>
              <a:t>&gt;) {}</a:t>
            </a:r>
            <a:endParaRPr lang="en-NL" sz="1600" i="1" dirty="0"/>
          </a:p>
        </p:txBody>
      </p:sp>
      <p:sp>
        <p:nvSpPr>
          <p:cNvPr id="6" name="Rectangle 5">
            <a:extLst>
              <a:ext uri="{FF2B5EF4-FFF2-40B4-BE49-F238E27FC236}">
                <a16:creationId xmlns:a16="http://schemas.microsoft.com/office/drawing/2014/main" id="{876D14CD-8A57-414C-9358-2886DB2F46B2}"/>
              </a:ext>
            </a:extLst>
          </p:cNvPr>
          <p:cNvSpPr/>
          <p:nvPr/>
        </p:nvSpPr>
        <p:spPr>
          <a:xfrm>
            <a:off x="1562100" y="5229225"/>
            <a:ext cx="4427751" cy="923330"/>
          </a:xfrm>
          <a:prstGeom prst="rect">
            <a:avLst/>
          </a:prstGeom>
        </p:spPr>
        <p:txBody>
          <a:bodyPr wrap="none">
            <a:spAutoFit/>
          </a:bodyPr>
          <a:lstStyle/>
          <a:p>
            <a:r>
              <a:rPr lang="en-GB" dirty="0">
                <a:solidFill>
                  <a:srgbClr val="292929"/>
                </a:solidFill>
                <a:latin typeface="medium-content-serif-font"/>
              </a:rPr>
              <a:t>This store reference can be used to:</a:t>
            </a:r>
          </a:p>
          <a:p>
            <a:pPr marL="285750" indent="-285750">
              <a:buFont typeface="Arial" panose="020B0604020202020204" pitchFamily="34" charset="0"/>
              <a:buChar char="•"/>
            </a:pPr>
            <a:r>
              <a:rPr lang="en-GB" dirty="0"/>
              <a:t>To </a:t>
            </a:r>
            <a:r>
              <a:rPr lang="en-GB" b="1" i="1" dirty="0"/>
              <a:t>dispatch actions </a:t>
            </a:r>
            <a:r>
              <a:rPr lang="en-GB" dirty="0"/>
              <a:t>to the store</a:t>
            </a:r>
          </a:p>
          <a:p>
            <a:pPr marL="285750" indent="-285750">
              <a:buFont typeface="Arial" panose="020B0604020202020204" pitchFamily="34" charset="0"/>
              <a:buChar char="•"/>
            </a:pPr>
            <a:r>
              <a:rPr lang="en-GB" dirty="0"/>
              <a:t>Retrieve the application state via </a:t>
            </a:r>
            <a:r>
              <a:rPr lang="en-GB" b="1" i="1" dirty="0"/>
              <a:t>selectors</a:t>
            </a:r>
            <a:endParaRPr lang="en-NL" b="1" i="1" dirty="0"/>
          </a:p>
        </p:txBody>
      </p:sp>
    </p:spTree>
    <p:extLst>
      <p:ext uri="{BB962C8B-B14F-4D97-AF65-F5344CB8AC3E}">
        <p14:creationId xmlns:p14="http://schemas.microsoft.com/office/powerpoint/2010/main" val="1340043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Actions</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3"/>
          <a:stretch>
            <a:fillRect/>
          </a:stretch>
        </p:blipFill>
        <p:spPr>
          <a:xfrm>
            <a:off x="5989851"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381813" y="2257425"/>
            <a:ext cx="8895474" cy="300082"/>
          </a:xfrm>
        </p:spPr>
        <p:txBody>
          <a:bodyPr/>
          <a:lstStyle/>
          <a:p>
            <a:r>
              <a:rPr lang="en-GB" dirty="0"/>
              <a:t>An action is an </a:t>
            </a:r>
            <a:r>
              <a:rPr lang="en-GB" i="1" dirty="0"/>
              <a:t>instruction</a:t>
            </a:r>
            <a:r>
              <a:rPr lang="en-GB" dirty="0"/>
              <a:t> that you dispatch </a:t>
            </a:r>
            <a:r>
              <a:rPr lang="en-GB" b="1" i="1" dirty="0"/>
              <a:t>to</a:t>
            </a:r>
            <a:r>
              <a:rPr lang="en-GB" dirty="0"/>
              <a:t> the store</a:t>
            </a:r>
            <a:endParaRPr lang="en-NL" sz="1600" i="1" dirty="0"/>
          </a:p>
        </p:txBody>
      </p:sp>
      <p:pic>
        <p:nvPicPr>
          <p:cNvPr id="4" name="Picture 3">
            <a:extLst>
              <a:ext uri="{FF2B5EF4-FFF2-40B4-BE49-F238E27FC236}">
                <a16:creationId xmlns:a16="http://schemas.microsoft.com/office/drawing/2014/main" id="{86A2C7F0-7E50-8645-9456-10625A4489C5}"/>
              </a:ext>
            </a:extLst>
          </p:cNvPr>
          <p:cNvPicPr>
            <a:picLocks noChangeAspect="1"/>
          </p:cNvPicPr>
          <p:nvPr/>
        </p:nvPicPr>
        <p:blipFill>
          <a:blip r:embed="rId4"/>
          <a:stretch>
            <a:fillRect/>
          </a:stretch>
        </p:blipFill>
        <p:spPr>
          <a:xfrm>
            <a:off x="8515935" y="2148231"/>
            <a:ext cx="2183987" cy="117599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D03B24E1-0159-CC47-8522-58EA0F09CD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700" y="3064112"/>
            <a:ext cx="5946677" cy="844550"/>
          </a:xfrm>
          <a:prstGeom prst="rect">
            <a:avLst/>
          </a:prstGeom>
        </p:spPr>
      </p:pic>
    </p:spTree>
    <p:extLst>
      <p:ext uri="{BB962C8B-B14F-4D97-AF65-F5344CB8AC3E}">
        <p14:creationId xmlns:p14="http://schemas.microsoft.com/office/powerpoint/2010/main" val="4732654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6D67B-AB1A-BF4A-B0B1-DDE23692A702}"/>
              </a:ext>
            </a:extLst>
          </p:cNvPr>
          <p:cNvSpPr>
            <a:spLocks noGrp="1"/>
          </p:cNvSpPr>
          <p:nvPr>
            <p:ph type="title"/>
          </p:nvPr>
        </p:nvSpPr>
        <p:spPr>
          <a:xfrm>
            <a:off x="460615" y="483077"/>
            <a:ext cx="9772169" cy="423193"/>
          </a:xfrm>
        </p:spPr>
        <p:txBody>
          <a:bodyPr/>
          <a:lstStyle/>
          <a:p>
            <a:pPr algn="ctr"/>
            <a:r>
              <a:rPr lang="en-NL" dirty="0"/>
              <a:t>Reducers</a:t>
            </a:r>
          </a:p>
        </p:txBody>
      </p:sp>
      <p:pic>
        <p:nvPicPr>
          <p:cNvPr id="4" name="Picture 3">
            <a:extLst>
              <a:ext uri="{FF2B5EF4-FFF2-40B4-BE49-F238E27FC236}">
                <a16:creationId xmlns:a16="http://schemas.microsoft.com/office/drawing/2014/main" id="{CF6DB858-D0A3-6B4D-AE26-2440AFCA2B2B}"/>
              </a:ext>
            </a:extLst>
          </p:cNvPr>
          <p:cNvPicPr>
            <a:picLocks noChangeAspect="1"/>
          </p:cNvPicPr>
          <p:nvPr/>
        </p:nvPicPr>
        <p:blipFill>
          <a:blip r:embed="rId3"/>
          <a:stretch>
            <a:fillRect/>
          </a:stretch>
        </p:blipFill>
        <p:spPr>
          <a:xfrm>
            <a:off x="57594" y="2028825"/>
            <a:ext cx="9480105" cy="4390786"/>
          </a:xfrm>
          <a:prstGeom prst="rect">
            <a:avLst/>
          </a:prstGeom>
        </p:spPr>
      </p:pic>
      <p:sp>
        <p:nvSpPr>
          <p:cNvPr id="3" name="Text Placeholder 2">
            <a:extLst>
              <a:ext uri="{FF2B5EF4-FFF2-40B4-BE49-F238E27FC236}">
                <a16:creationId xmlns:a16="http://schemas.microsoft.com/office/drawing/2014/main" id="{8D08BD8D-8570-B745-AC2E-56691D8B1BDF}"/>
              </a:ext>
            </a:extLst>
          </p:cNvPr>
          <p:cNvSpPr>
            <a:spLocks noGrp="1"/>
          </p:cNvSpPr>
          <p:nvPr>
            <p:ph type="body" idx="1"/>
          </p:nvPr>
        </p:nvSpPr>
        <p:spPr>
          <a:xfrm>
            <a:off x="1586617" y="2257425"/>
            <a:ext cx="8895474" cy="600164"/>
          </a:xfrm>
        </p:spPr>
        <p:txBody>
          <a:bodyPr/>
          <a:lstStyle/>
          <a:p>
            <a:endParaRPr lang="en-NL" dirty="0"/>
          </a:p>
          <a:p>
            <a:endParaRPr lang="en-NL" dirty="0"/>
          </a:p>
        </p:txBody>
      </p:sp>
    </p:spTree>
    <p:extLst>
      <p:ext uri="{BB962C8B-B14F-4D97-AF65-F5344CB8AC3E}">
        <p14:creationId xmlns:p14="http://schemas.microsoft.com/office/powerpoint/2010/main" val="21066190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5826-4FB4-BB4A-B03B-4054938904E5}"/>
              </a:ext>
            </a:extLst>
          </p:cNvPr>
          <p:cNvSpPr>
            <a:spLocks noGrp="1"/>
          </p:cNvSpPr>
          <p:nvPr>
            <p:ph type="title"/>
          </p:nvPr>
        </p:nvSpPr>
        <p:spPr>
          <a:xfrm>
            <a:off x="460615" y="483077"/>
            <a:ext cx="9772169" cy="423193"/>
          </a:xfrm>
        </p:spPr>
        <p:txBody>
          <a:bodyPr/>
          <a:lstStyle/>
          <a:p>
            <a:pPr algn="ctr"/>
            <a:r>
              <a:rPr lang="en-NL" dirty="0"/>
              <a:t>Effects</a:t>
            </a:r>
          </a:p>
        </p:txBody>
      </p:sp>
      <p:sp>
        <p:nvSpPr>
          <p:cNvPr id="3" name="Text Placeholder 2">
            <a:extLst>
              <a:ext uri="{FF2B5EF4-FFF2-40B4-BE49-F238E27FC236}">
                <a16:creationId xmlns:a16="http://schemas.microsoft.com/office/drawing/2014/main" id="{56114E27-D891-5040-B18A-CFEFE32A40E0}"/>
              </a:ext>
            </a:extLst>
          </p:cNvPr>
          <p:cNvSpPr>
            <a:spLocks noGrp="1"/>
          </p:cNvSpPr>
          <p:nvPr>
            <p:ph type="body" idx="1"/>
          </p:nvPr>
        </p:nvSpPr>
        <p:spPr>
          <a:xfrm>
            <a:off x="709922" y="2257425"/>
            <a:ext cx="9772169" cy="900246"/>
          </a:xfrm>
        </p:spPr>
        <p:txBody>
          <a:bodyPr/>
          <a:lstStyle/>
          <a:p>
            <a:r>
              <a:rPr lang="en-GB" dirty="0"/>
              <a:t>Allows you to perform </a:t>
            </a:r>
            <a:r>
              <a:rPr lang="en-GB" b="1" i="1" dirty="0"/>
              <a:t>side effects </a:t>
            </a:r>
            <a:r>
              <a:rPr lang="en-GB" dirty="0"/>
              <a:t>when an action is dispatched to the store</a:t>
            </a:r>
          </a:p>
          <a:p>
            <a:endParaRPr lang="en-GB" dirty="0"/>
          </a:p>
          <a:p>
            <a:r>
              <a:rPr lang="en-GB" dirty="0"/>
              <a:t>Use utility function </a:t>
            </a:r>
            <a:r>
              <a:rPr lang="en-GB" i="1" dirty="0"/>
              <a:t>“</a:t>
            </a:r>
            <a:r>
              <a:rPr lang="en-GB" i="1" dirty="0" err="1"/>
              <a:t>createEffect</a:t>
            </a:r>
            <a:r>
              <a:rPr lang="en-GB" i="1" dirty="0"/>
              <a:t>()”</a:t>
            </a:r>
            <a:r>
              <a:rPr lang="en-GB" dirty="0"/>
              <a:t>:</a:t>
            </a:r>
            <a:endParaRPr lang="en-NL" i="1" dirty="0"/>
          </a:p>
        </p:txBody>
      </p:sp>
      <p:pic>
        <p:nvPicPr>
          <p:cNvPr id="6" name="Picture 5" descr="A screenshot of a cell phone&#10;&#10;Description automatically generated">
            <a:extLst>
              <a:ext uri="{FF2B5EF4-FFF2-40B4-BE49-F238E27FC236}">
                <a16:creationId xmlns:a16="http://schemas.microsoft.com/office/drawing/2014/main" id="{E3D8F4AD-75A0-B74F-B1C1-0F2C3EFB3C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856" y="3400425"/>
            <a:ext cx="8750300" cy="2857500"/>
          </a:xfrm>
          <a:prstGeom prst="rect">
            <a:avLst/>
          </a:prstGeom>
        </p:spPr>
      </p:pic>
    </p:spTree>
    <p:extLst>
      <p:ext uri="{BB962C8B-B14F-4D97-AF65-F5344CB8AC3E}">
        <p14:creationId xmlns:p14="http://schemas.microsoft.com/office/powerpoint/2010/main" val="3780167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41C76-554B-184D-9F65-1744E8A5F9A8}"/>
              </a:ext>
            </a:extLst>
          </p:cNvPr>
          <p:cNvSpPr>
            <a:spLocks noGrp="1"/>
          </p:cNvSpPr>
          <p:nvPr>
            <p:ph type="title"/>
          </p:nvPr>
        </p:nvSpPr>
        <p:spPr>
          <a:xfrm>
            <a:off x="460615" y="483077"/>
            <a:ext cx="9772169" cy="423193"/>
          </a:xfrm>
        </p:spPr>
        <p:txBody>
          <a:bodyPr/>
          <a:lstStyle/>
          <a:p>
            <a:pPr algn="ctr"/>
            <a:r>
              <a:rPr lang="en-NL" dirty="0"/>
              <a:t>Selectors</a:t>
            </a:r>
          </a:p>
        </p:txBody>
      </p:sp>
      <p:sp>
        <p:nvSpPr>
          <p:cNvPr id="3" name="Text Placeholder 2">
            <a:extLst>
              <a:ext uri="{FF2B5EF4-FFF2-40B4-BE49-F238E27FC236}">
                <a16:creationId xmlns:a16="http://schemas.microsoft.com/office/drawing/2014/main" id="{DB457BD2-A278-934D-8CB7-A4C2F942B15E}"/>
              </a:ext>
            </a:extLst>
          </p:cNvPr>
          <p:cNvSpPr>
            <a:spLocks noGrp="1"/>
          </p:cNvSpPr>
          <p:nvPr>
            <p:ph type="body" idx="1"/>
          </p:nvPr>
        </p:nvSpPr>
        <p:spPr>
          <a:xfrm>
            <a:off x="1586617" y="2257425"/>
            <a:ext cx="8895474" cy="300082"/>
          </a:xfrm>
        </p:spPr>
        <p:txBody>
          <a:bodyPr/>
          <a:lstStyle/>
          <a:p>
            <a:r>
              <a:rPr lang="en-GB" dirty="0"/>
              <a:t>Selectors are functions used for obtaining </a:t>
            </a:r>
            <a:r>
              <a:rPr lang="en-GB" b="1" i="1" dirty="0"/>
              <a:t>slices</a:t>
            </a:r>
            <a:r>
              <a:rPr lang="en-GB" dirty="0"/>
              <a:t> of the </a:t>
            </a:r>
            <a:r>
              <a:rPr lang="en-GB" b="1" i="1" dirty="0"/>
              <a:t>store state</a:t>
            </a:r>
            <a:r>
              <a:rPr lang="en-GB" dirty="0"/>
              <a:t>.</a:t>
            </a:r>
            <a:endParaRPr lang="en-NL" dirty="0"/>
          </a:p>
        </p:txBody>
      </p:sp>
    </p:spTree>
    <p:extLst>
      <p:ext uri="{BB962C8B-B14F-4D97-AF65-F5344CB8AC3E}">
        <p14:creationId xmlns:p14="http://schemas.microsoft.com/office/powerpoint/2010/main" val="844445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6F065-8520-CE4D-A552-ECA54DEF5C2F}"/>
              </a:ext>
            </a:extLst>
          </p:cNvPr>
          <p:cNvSpPr>
            <a:spLocks noGrp="1"/>
          </p:cNvSpPr>
          <p:nvPr>
            <p:ph type="title"/>
          </p:nvPr>
        </p:nvSpPr>
        <p:spPr/>
        <p:txBody>
          <a:bodyPr/>
          <a:lstStyle/>
          <a:p>
            <a:endParaRPr lang="en-NL" dirty="0"/>
          </a:p>
        </p:txBody>
      </p:sp>
      <p:pic>
        <p:nvPicPr>
          <p:cNvPr id="5" name="Picture 4">
            <a:extLst>
              <a:ext uri="{FF2B5EF4-FFF2-40B4-BE49-F238E27FC236}">
                <a16:creationId xmlns:a16="http://schemas.microsoft.com/office/drawing/2014/main" id="{502A7C15-7E56-5C47-8259-FD7239B70E63}"/>
              </a:ext>
            </a:extLst>
          </p:cNvPr>
          <p:cNvPicPr>
            <a:picLocks noChangeAspect="1"/>
          </p:cNvPicPr>
          <p:nvPr/>
        </p:nvPicPr>
        <p:blipFill>
          <a:blip r:embed="rId2"/>
          <a:stretch>
            <a:fillRect/>
          </a:stretch>
        </p:blipFill>
        <p:spPr>
          <a:xfrm>
            <a:off x="937985" y="1571625"/>
            <a:ext cx="8817429" cy="4114800"/>
          </a:xfrm>
          <a:prstGeom prst="rect">
            <a:avLst/>
          </a:prstGeom>
        </p:spPr>
      </p:pic>
    </p:spTree>
    <p:extLst>
      <p:ext uri="{BB962C8B-B14F-4D97-AF65-F5344CB8AC3E}">
        <p14:creationId xmlns:p14="http://schemas.microsoft.com/office/powerpoint/2010/main" val="3339162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AFA18-BBBB-AD49-BB0A-CB7718F217B7}"/>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4CA6B683-CBD3-AE4F-9E09-A199242C6399}"/>
              </a:ext>
            </a:extLst>
          </p:cNvPr>
          <p:cNvSpPr>
            <a:spLocks noGrp="1"/>
          </p:cNvSpPr>
          <p:nvPr>
            <p:ph type="body" idx="1"/>
          </p:nvPr>
        </p:nvSpPr>
        <p:spPr>
          <a:xfrm>
            <a:off x="1155700" y="2257425"/>
            <a:ext cx="9220200" cy="300082"/>
          </a:xfrm>
        </p:spPr>
        <p:txBody>
          <a:bodyPr/>
          <a:lstStyle/>
          <a:p>
            <a:endParaRPr lang="en-NL" dirty="0"/>
          </a:p>
        </p:txBody>
      </p:sp>
      <p:pic>
        <p:nvPicPr>
          <p:cNvPr id="5" name="Picture 4" descr="A screenshot of a cell phone&#10;&#10;Description automatically generated">
            <a:extLst>
              <a:ext uri="{FF2B5EF4-FFF2-40B4-BE49-F238E27FC236}">
                <a16:creationId xmlns:a16="http://schemas.microsoft.com/office/drawing/2014/main" id="{F4C05560-B8FB-A646-BE9C-CF50158B2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0" y="1895475"/>
            <a:ext cx="8153400" cy="3771900"/>
          </a:xfrm>
          <a:prstGeom prst="rect">
            <a:avLst/>
          </a:prstGeom>
        </p:spPr>
      </p:pic>
    </p:spTree>
    <p:extLst>
      <p:ext uri="{BB962C8B-B14F-4D97-AF65-F5344CB8AC3E}">
        <p14:creationId xmlns:p14="http://schemas.microsoft.com/office/powerpoint/2010/main" val="37751403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D28FE-DDEC-0B4B-BDA1-47DF81A3A6D2}"/>
              </a:ext>
            </a:extLst>
          </p:cNvPr>
          <p:cNvSpPr>
            <a:spLocks noGrp="1"/>
          </p:cNvSpPr>
          <p:nvPr>
            <p:ph type="title"/>
          </p:nvPr>
        </p:nvSpPr>
        <p:spPr>
          <a:xfrm>
            <a:off x="460615" y="483077"/>
            <a:ext cx="9772169" cy="423193"/>
          </a:xfrm>
        </p:spPr>
        <p:txBody>
          <a:bodyPr/>
          <a:lstStyle/>
          <a:p>
            <a:pPr algn="ctr"/>
            <a:r>
              <a:rPr lang="en-GB" dirty="0" err="1"/>
              <a:t>NgRx</a:t>
            </a:r>
            <a:r>
              <a:rPr lang="en-GB" dirty="0"/>
              <a:t> Entity</a:t>
            </a:r>
            <a:endParaRPr lang="en-NL" dirty="0"/>
          </a:p>
        </p:txBody>
      </p:sp>
      <p:sp>
        <p:nvSpPr>
          <p:cNvPr id="3" name="Text Placeholder 2">
            <a:extLst>
              <a:ext uri="{FF2B5EF4-FFF2-40B4-BE49-F238E27FC236}">
                <a16:creationId xmlns:a16="http://schemas.microsoft.com/office/drawing/2014/main" id="{79E9E9B9-398C-9340-AED5-29960F2064F4}"/>
              </a:ext>
            </a:extLst>
          </p:cNvPr>
          <p:cNvSpPr>
            <a:spLocks noGrp="1"/>
          </p:cNvSpPr>
          <p:nvPr>
            <p:ph type="body" idx="1"/>
          </p:nvPr>
        </p:nvSpPr>
        <p:spPr>
          <a:xfrm>
            <a:off x="1584901" y="4739413"/>
            <a:ext cx="8895474" cy="1107996"/>
          </a:xfrm>
        </p:spPr>
        <p:txBody>
          <a:bodyPr/>
          <a:lstStyle/>
          <a:p>
            <a:r>
              <a:rPr lang="en-GB" sz="1800" dirty="0"/>
              <a:t>import { </a:t>
            </a:r>
            <a:r>
              <a:rPr lang="en-GB" sz="1800" b="1" i="1" dirty="0" err="1"/>
              <a:t>EntityState</a:t>
            </a:r>
            <a:r>
              <a:rPr lang="en-GB" sz="1800" dirty="0"/>
              <a:t> } from '@</a:t>
            </a:r>
            <a:r>
              <a:rPr lang="en-GB" sz="1800" dirty="0" err="1"/>
              <a:t>ngrx</a:t>
            </a:r>
            <a:r>
              <a:rPr lang="en-GB" sz="1800" dirty="0"/>
              <a:t>/entity’;</a:t>
            </a:r>
          </a:p>
          <a:p>
            <a:endParaRPr lang="en-GB" sz="1800" dirty="0"/>
          </a:p>
          <a:p>
            <a:r>
              <a:rPr lang="en-GB" sz="1800" dirty="0"/>
              <a:t>export interface </a:t>
            </a:r>
            <a:r>
              <a:rPr lang="en-GB" sz="1800" dirty="0" err="1"/>
              <a:t>CourseState</a:t>
            </a:r>
            <a:r>
              <a:rPr lang="en-GB" sz="1800" dirty="0"/>
              <a:t> </a:t>
            </a:r>
            <a:r>
              <a:rPr lang="en-GB" sz="1800" b="1" i="1" dirty="0">
                <a:solidFill>
                  <a:schemeClr val="accent6"/>
                </a:solidFill>
              </a:rPr>
              <a:t>extends</a:t>
            </a:r>
            <a:r>
              <a:rPr lang="en-GB" sz="1800" dirty="0"/>
              <a:t> </a:t>
            </a:r>
            <a:r>
              <a:rPr lang="en-GB" sz="1800" b="1" i="1" dirty="0" err="1"/>
              <a:t>EntityState</a:t>
            </a:r>
            <a:r>
              <a:rPr lang="en-GB" sz="1800" dirty="0"/>
              <a:t>&lt;</a:t>
            </a:r>
            <a:r>
              <a:rPr lang="en-GB" sz="1800" b="1" dirty="0">
                <a:solidFill>
                  <a:schemeClr val="accent6"/>
                </a:solidFill>
              </a:rPr>
              <a:t>Course</a:t>
            </a:r>
            <a:r>
              <a:rPr lang="en-GB" sz="1800" dirty="0"/>
              <a:t>&gt; { }</a:t>
            </a:r>
            <a:endParaRPr lang="en-NL" sz="1800" dirty="0"/>
          </a:p>
          <a:p>
            <a:endParaRPr lang="en-NL" sz="1800" dirty="0"/>
          </a:p>
        </p:txBody>
      </p:sp>
      <p:sp>
        <p:nvSpPr>
          <p:cNvPr id="4" name="Rectangle 3">
            <a:extLst>
              <a:ext uri="{FF2B5EF4-FFF2-40B4-BE49-F238E27FC236}">
                <a16:creationId xmlns:a16="http://schemas.microsoft.com/office/drawing/2014/main" id="{5EF072E4-181B-EC47-A400-6D746F38E95C}"/>
              </a:ext>
            </a:extLst>
          </p:cNvPr>
          <p:cNvSpPr/>
          <p:nvPr/>
        </p:nvSpPr>
        <p:spPr>
          <a:xfrm>
            <a:off x="1584901" y="1757583"/>
            <a:ext cx="5346700" cy="2113784"/>
          </a:xfrm>
          <a:prstGeom prst="rect">
            <a:avLst/>
          </a:prstGeom>
        </p:spPr>
        <p:txBody>
          <a:bodyPr>
            <a:spAutoFit/>
          </a:bodyPr>
          <a:lstStyle/>
          <a:p>
            <a:pPr>
              <a:lnSpc>
                <a:spcPct val="150000"/>
              </a:lnSpc>
            </a:pPr>
            <a:r>
              <a:rPr lang="en-GB" b="1" dirty="0">
                <a:solidFill>
                  <a:srgbClr val="292929"/>
                </a:solidFill>
                <a:latin typeface="Verdana" panose="020B0604030504040204" pitchFamily="34" charset="0"/>
                <a:ea typeface="Verdana" panose="020B0604030504040204" pitchFamily="34" charset="0"/>
                <a:cs typeface="Verdana" panose="020B0604030504040204" pitchFamily="34" charset="0"/>
              </a:rPr>
              <a:t>export</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i="1" dirty="0">
                <a:solidFill>
                  <a:srgbClr val="292929"/>
                </a:solidFill>
                <a:latin typeface="Verdana" panose="020B0604030504040204" pitchFamily="34" charset="0"/>
                <a:ea typeface="Verdana" panose="020B0604030504040204" pitchFamily="34" charset="0"/>
                <a:cs typeface="Verdana" panose="020B0604030504040204" pitchFamily="34" charset="0"/>
              </a:rPr>
              <a:t>interface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b="1" dirty="0">
                <a:solidFill>
                  <a:schemeClr val="accent6"/>
                </a:solidFill>
                <a:latin typeface="Verdana" panose="020B0604030504040204" pitchFamily="34" charset="0"/>
                <a:ea typeface="Verdana" panose="020B0604030504040204" pitchFamily="34" charset="0"/>
                <a:cs typeface="Verdana" panose="020B0604030504040204" pitchFamily="34" charset="0"/>
              </a:rPr>
              <a:t>Course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id: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name: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description: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281018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A727A-49BD-D34E-A4E0-17B53F2B7BA5}"/>
              </a:ext>
            </a:extLst>
          </p:cNvPr>
          <p:cNvSpPr>
            <a:spLocks noGrp="1"/>
          </p:cNvSpPr>
          <p:nvPr>
            <p:ph type="title"/>
          </p:nvPr>
        </p:nvSpPr>
        <p:spPr>
          <a:xfrm>
            <a:off x="460615" y="483077"/>
            <a:ext cx="9772169" cy="423193"/>
          </a:xfrm>
        </p:spPr>
        <p:txBody>
          <a:bodyPr/>
          <a:lstStyle/>
          <a:p>
            <a:pPr algn="ctr"/>
            <a:endParaRPr lang="en-NL" dirty="0"/>
          </a:p>
        </p:txBody>
      </p:sp>
      <p:sp>
        <p:nvSpPr>
          <p:cNvPr id="3" name="Text Placeholder 2">
            <a:extLst>
              <a:ext uri="{FF2B5EF4-FFF2-40B4-BE49-F238E27FC236}">
                <a16:creationId xmlns:a16="http://schemas.microsoft.com/office/drawing/2014/main" id="{7A9EB3B4-DEA7-2748-B6EA-9E501F8AB576}"/>
              </a:ext>
            </a:extLst>
          </p:cNvPr>
          <p:cNvSpPr>
            <a:spLocks noGrp="1"/>
          </p:cNvSpPr>
          <p:nvPr>
            <p:ph type="body" idx="1"/>
          </p:nvPr>
        </p:nvSpPr>
        <p:spPr>
          <a:xfrm>
            <a:off x="1586617" y="2257425"/>
            <a:ext cx="8895474" cy="369332"/>
          </a:xfrm>
        </p:spPr>
        <p:txBody>
          <a:bodyPr/>
          <a:lstStyle/>
          <a:p>
            <a:pPr algn="ctr"/>
            <a:r>
              <a:rPr lang="en-NL" sz="2400" b="1" dirty="0"/>
              <a:t>DEMO REDUX !</a:t>
            </a:r>
          </a:p>
        </p:txBody>
      </p:sp>
    </p:spTree>
    <p:extLst>
      <p:ext uri="{BB962C8B-B14F-4D97-AF65-F5344CB8AC3E}">
        <p14:creationId xmlns:p14="http://schemas.microsoft.com/office/powerpoint/2010/main" val="1813917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D8F33-9E1D-CA48-B251-E382D10C92B2}"/>
              </a:ext>
            </a:extLst>
          </p:cNvPr>
          <p:cNvSpPr>
            <a:spLocks noGrp="1"/>
          </p:cNvSpPr>
          <p:nvPr>
            <p:ph type="title"/>
          </p:nvPr>
        </p:nvSpPr>
        <p:spPr>
          <a:xfrm>
            <a:off x="460615" y="483077"/>
            <a:ext cx="9772169" cy="423193"/>
          </a:xfrm>
        </p:spPr>
        <p:txBody>
          <a:bodyPr/>
          <a:lstStyle/>
          <a:p>
            <a:pPr algn="ctr"/>
            <a:r>
              <a:rPr lang="en-NL" dirty="0"/>
              <a:t>NgRx/Redux</a:t>
            </a:r>
          </a:p>
        </p:txBody>
      </p:sp>
      <p:pic>
        <p:nvPicPr>
          <p:cNvPr id="4" name="Picture 3">
            <a:extLst>
              <a:ext uri="{FF2B5EF4-FFF2-40B4-BE49-F238E27FC236}">
                <a16:creationId xmlns:a16="http://schemas.microsoft.com/office/drawing/2014/main" id="{168EC848-6286-3D41-BE2F-8E9BDBA296ED}"/>
              </a:ext>
            </a:extLst>
          </p:cNvPr>
          <p:cNvPicPr>
            <a:picLocks noChangeAspect="1"/>
          </p:cNvPicPr>
          <p:nvPr/>
        </p:nvPicPr>
        <p:blipFill>
          <a:blip r:embed="rId2"/>
          <a:stretch>
            <a:fillRect/>
          </a:stretch>
        </p:blipFill>
        <p:spPr>
          <a:xfrm>
            <a:off x="1980045" y="2181225"/>
            <a:ext cx="6572993" cy="3124200"/>
          </a:xfrm>
          <a:prstGeom prst="rect">
            <a:avLst/>
          </a:prstGeom>
        </p:spPr>
      </p:pic>
    </p:spTree>
    <p:extLst>
      <p:ext uri="{BB962C8B-B14F-4D97-AF65-F5344CB8AC3E}">
        <p14:creationId xmlns:p14="http://schemas.microsoft.com/office/powerpoint/2010/main" val="563353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E4845-98FE-7F4F-8318-8134774AD0AE}"/>
              </a:ext>
            </a:extLst>
          </p:cNvPr>
          <p:cNvSpPr>
            <a:spLocks noGrp="1"/>
          </p:cNvSpPr>
          <p:nvPr>
            <p:ph type="title"/>
          </p:nvPr>
        </p:nvSpPr>
        <p:spPr>
          <a:xfrm>
            <a:off x="460615" y="483077"/>
            <a:ext cx="9772169" cy="423193"/>
          </a:xfrm>
        </p:spPr>
        <p:txBody>
          <a:bodyPr/>
          <a:lstStyle/>
          <a:p>
            <a:pPr algn="ctr"/>
            <a:r>
              <a:rPr lang="en-NL" dirty="0"/>
              <a:t>Install Redux Chrome Extension</a:t>
            </a:r>
          </a:p>
        </p:txBody>
      </p:sp>
      <p:pic>
        <p:nvPicPr>
          <p:cNvPr id="5" name="Picture 4" descr="A screenshot of a computer screen&#10;&#10;Description automatically generated">
            <a:extLst>
              <a:ext uri="{FF2B5EF4-FFF2-40B4-BE49-F238E27FC236}">
                <a16:creationId xmlns:a16="http://schemas.microsoft.com/office/drawing/2014/main" id="{49E9BB44-F0D1-6548-8B41-9B8CD868EF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7613"/>
            <a:ext cx="10693400" cy="4227623"/>
          </a:xfrm>
          <a:prstGeom prst="rect">
            <a:avLst/>
          </a:prstGeom>
        </p:spPr>
      </p:pic>
    </p:spTree>
    <p:extLst>
      <p:ext uri="{BB962C8B-B14F-4D97-AF65-F5344CB8AC3E}">
        <p14:creationId xmlns:p14="http://schemas.microsoft.com/office/powerpoint/2010/main" val="31127351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A043D-E08E-1341-8570-2AC2CED3087B}"/>
              </a:ext>
            </a:extLst>
          </p:cNvPr>
          <p:cNvSpPr>
            <a:spLocks noGrp="1"/>
          </p:cNvSpPr>
          <p:nvPr>
            <p:ph type="title"/>
          </p:nvPr>
        </p:nvSpPr>
        <p:spPr>
          <a:xfrm>
            <a:off x="460615" y="483077"/>
            <a:ext cx="9772169" cy="423193"/>
          </a:xfrm>
        </p:spPr>
        <p:txBody>
          <a:bodyPr/>
          <a:lstStyle/>
          <a:p>
            <a:pPr algn="ctr"/>
            <a:r>
              <a:rPr lang="en-NL" dirty="0"/>
              <a:t>Start Backend</a:t>
            </a:r>
          </a:p>
        </p:txBody>
      </p:sp>
      <p:sp>
        <p:nvSpPr>
          <p:cNvPr id="3" name="Text Placeholder 2">
            <a:extLst>
              <a:ext uri="{FF2B5EF4-FFF2-40B4-BE49-F238E27FC236}">
                <a16:creationId xmlns:a16="http://schemas.microsoft.com/office/drawing/2014/main" id="{6F5BD602-04C4-B940-B2EB-CBB9E2252F77}"/>
              </a:ext>
            </a:extLst>
          </p:cNvPr>
          <p:cNvSpPr>
            <a:spLocks noGrp="1"/>
          </p:cNvSpPr>
          <p:nvPr>
            <p:ph type="body" idx="1"/>
          </p:nvPr>
        </p:nvSpPr>
        <p:spPr>
          <a:xfrm>
            <a:off x="1586617" y="2257425"/>
            <a:ext cx="8895474" cy="300082"/>
          </a:xfrm>
        </p:spPr>
        <p:txBody>
          <a:bodyPr/>
          <a:lstStyle/>
          <a:p>
            <a:r>
              <a:rPr lang="en-GB" b="1" dirty="0"/>
              <a:t>java</a:t>
            </a:r>
            <a:r>
              <a:rPr lang="en-GB" dirty="0"/>
              <a:t> </a:t>
            </a:r>
            <a:r>
              <a:rPr lang="en-GB" b="1" dirty="0"/>
              <a:t>-jar </a:t>
            </a:r>
            <a:r>
              <a:rPr lang="en-GB" dirty="0"/>
              <a:t>{</a:t>
            </a:r>
            <a:r>
              <a:rPr lang="en-GB" dirty="0" err="1"/>
              <a:t>path_to_the_jar_file</a:t>
            </a:r>
            <a:r>
              <a:rPr lang="en-GB" dirty="0"/>
              <a:t>}/</a:t>
            </a:r>
            <a:r>
              <a:rPr lang="en-GB" b="1" dirty="0"/>
              <a:t>course-1.0.0-SNAPSHOT.jar</a:t>
            </a:r>
            <a:endParaRPr lang="en-NL" b="1" dirty="0"/>
          </a:p>
        </p:txBody>
      </p:sp>
    </p:spTree>
    <p:extLst>
      <p:ext uri="{BB962C8B-B14F-4D97-AF65-F5344CB8AC3E}">
        <p14:creationId xmlns:p14="http://schemas.microsoft.com/office/powerpoint/2010/main" val="42632710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CBA75-AB43-184E-8FF0-A50CAF8683AF}"/>
              </a:ext>
            </a:extLst>
          </p:cNvPr>
          <p:cNvSpPr>
            <a:spLocks noGrp="1"/>
          </p:cNvSpPr>
          <p:nvPr>
            <p:ph type="title"/>
          </p:nvPr>
        </p:nvSpPr>
        <p:spPr>
          <a:xfrm>
            <a:off x="460615" y="483077"/>
            <a:ext cx="9772169" cy="423193"/>
          </a:xfrm>
        </p:spPr>
        <p:txBody>
          <a:bodyPr/>
          <a:lstStyle/>
          <a:p>
            <a:pPr algn="ctr"/>
            <a:r>
              <a:rPr lang="en-NL" dirty="0"/>
              <a:t>NgRx/Redux tutorial</a:t>
            </a:r>
          </a:p>
        </p:txBody>
      </p:sp>
      <p:sp>
        <p:nvSpPr>
          <p:cNvPr id="3" name="Text Placeholder 2">
            <a:extLst>
              <a:ext uri="{FF2B5EF4-FFF2-40B4-BE49-F238E27FC236}">
                <a16:creationId xmlns:a16="http://schemas.microsoft.com/office/drawing/2014/main" id="{F8A4BAF7-3AA4-5C42-8895-7A8C2FFB2236}"/>
              </a:ext>
            </a:extLst>
          </p:cNvPr>
          <p:cNvSpPr>
            <a:spLocks noGrp="1"/>
          </p:cNvSpPr>
          <p:nvPr>
            <p:ph type="body" idx="1"/>
          </p:nvPr>
        </p:nvSpPr>
        <p:spPr>
          <a:xfrm>
            <a:off x="1536700" y="3629025"/>
            <a:ext cx="8895474" cy="830997"/>
          </a:xfrm>
        </p:spPr>
        <p:txBody>
          <a:bodyPr/>
          <a:lstStyle/>
          <a:p>
            <a:r>
              <a:rPr lang="en-GB" sz="1800" b="1" i="1" u="sng" dirty="0">
                <a:hlinkClick r:id="rId2">
                  <a:extLst>
                    <a:ext uri="{A12FA001-AC4F-418D-AE19-62706E023703}">
                      <ahyp:hlinkClr xmlns:ahyp="http://schemas.microsoft.com/office/drawing/2018/hyperlinkcolor" val="tx"/>
                    </a:ext>
                  </a:extLst>
                </a:hlinkClick>
              </a:rPr>
              <a:t>Part 2</a:t>
            </a:r>
          </a:p>
          <a:p>
            <a:r>
              <a:rPr lang="en-GB" sz="1800" dirty="0">
                <a:solidFill>
                  <a:srgbClr val="FF0000"/>
                </a:solidFill>
                <a:hlinkClick r:id="rId2">
                  <a:extLst>
                    <a:ext uri="{A12FA001-AC4F-418D-AE19-62706E023703}">
                      <ahyp:hlinkClr xmlns:ahyp="http://schemas.microsoft.com/office/drawing/2018/hyperlinkcolor" val="tx"/>
                    </a:ext>
                  </a:extLst>
                </a:hlinkClick>
              </a:rPr>
              <a:t>https://medium.com/better-programming/angular-building-a-crud-application-with-ngrx-40e5f1c0b50c</a:t>
            </a:r>
            <a:endParaRPr lang="en-NL" sz="1800" dirty="0"/>
          </a:p>
        </p:txBody>
      </p:sp>
      <p:sp>
        <p:nvSpPr>
          <p:cNvPr id="4" name="Rectangle 3">
            <a:extLst>
              <a:ext uri="{FF2B5EF4-FFF2-40B4-BE49-F238E27FC236}">
                <a16:creationId xmlns:a16="http://schemas.microsoft.com/office/drawing/2014/main" id="{B04B7ED4-4C4F-164A-9B2F-F009974CEE7B}"/>
              </a:ext>
            </a:extLst>
          </p:cNvPr>
          <p:cNvSpPr/>
          <p:nvPr/>
        </p:nvSpPr>
        <p:spPr>
          <a:xfrm>
            <a:off x="1460500" y="2181225"/>
            <a:ext cx="8895474" cy="923330"/>
          </a:xfrm>
          <a:prstGeom prst="rect">
            <a:avLst/>
          </a:prstGeom>
        </p:spPr>
        <p:txBody>
          <a:bodyPr wrap="square">
            <a:spAutoFit/>
          </a:bodyPr>
          <a:lstStyle/>
          <a:p>
            <a:r>
              <a:rPr lang="en-GB" b="1" i="1" u="sng" dirty="0">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Part 1</a:t>
            </a:r>
          </a:p>
          <a:p>
            <a:r>
              <a:rPr lang="en-GB" dirty="0">
                <a:solidFill>
                  <a:srgbClr val="FF0000"/>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https://medium.com/better-programming/angular-getting-started-with-ngrx-75b9139c23eb</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76904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EA74A-978D-E945-B409-D6665C616C1F}"/>
              </a:ext>
            </a:extLst>
          </p:cNvPr>
          <p:cNvSpPr>
            <a:spLocks noGrp="1"/>
          </p:cNvSpPr>
          <p:nvPr>
            <p:ph type="title"/>
          </p:nvPr>
        </p:nvSpPr>
        <p:spPr>
          <a:xfrm>
            <a:off x="460615" y="483077"/>
            <a:ext cx="9772169" cy="423193"/>
          </a:xfrm>
        </p:spPr>
        <p:txBody>
          <a:bodyPr/>
          <a:lstStyle/>
          <a:p>
            <a:pPr algn="ctr"/>
            <a:r>
              <a:rPr lang="en-NL" dirty="0"/>
              <a:t>What is NgRX?</a:t>
            </a:r>
          </a:p>
        </p:txBody>
      </p:sp>
      <p:sp>
        <p:nvSpPr>
          <p:cNvPr id="3" name="Text Placeholder 2">
            <a:extLst>
              <a:ext uri="{FF2B5EF4-FFF2-40B4-BE49-F238E27FC236}">
                <a16:creationId xmlns:a16="http://schemas.microsoft.com/office/drawing/2014/main" id="{8D11AFCC-095B-BD44-A445-A675DFB247B4}"/>
              </a:ext>
            </a:extLst>
          </p:cNvPr>
          <p:cNvSpPr>
            <a:spLocks noGrp="1"/>
          </p:cNvSpPr>
          <p:nvPr>
            <p:ph type="body" idx="1"/>
          </p:nvPr>
        </p:nvSpPr>
        <p:spPr>
          <a:xfrm>
            <a:off x="460615" y="2257425"/>
            <a:ext cx="10143885" cy="300082"/>
          </a:xfrm>
        </p:spPr>
        <p:txBody>
          <a:bodyPr/>
          <a:lstStyle/>
          <a:p>
            <a:pPr algn="ctr"/>
            <a:r>
              <a:rPr lang="en-GB" dirty="0" err="1"/>
              <a:t>NgRx</a:t>
            </a:r>
            <a:r>
              <a:rPr lang="en-GB" dirty="0"/>
              <a:t> is a </a:t>
            </a:r>
            <a:r>
              <a:rPr lang="en-GB" b="1" i="1" dirty="0"/>
              <a:t>state</a:t>
            </a:r>
            <a:r>
              <a:rPr lang="en-GB" dirty="0"/>
              <a:t> management system that is based on the </a:t>
            </a:r>
            <a:r>
              <a:rPr lang="en-GB" b="1" i="1" dirty="0">
                <a:hlinkClick r:id="rId2"/>
              </a:rPr>
              <a:t>Redux</a:t>
            </a:r>
            <a:r>
              <a:rPr lang="en-GB" dirty="0"/>
              <a:t> </a:t>
            </a:r>
            <a:r>
              <a:rPr lang="en-GB" b="1" dirty="0"/>
              <a:t>pattern</a:t>
            </a:r>
            <a:endParaRPr lang="en-NL" b="1" dirty="0"/>
          </a:p>
        </p:txBody>
      </p:sp>
    </p:spTree>
    <p:extLst>
      <p:ext uri="{BB962C8B-B14F-4D97-AF65-F5344CB8AC3E}">
        <p14:creationId xmlns:p14="http://schemas.microsoft.com/office/powerpoint/2010/main" val="277145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5FDC8-794C-E841-9350-28848847D8F6}"/>
              </a:ext>
            </a:extLst>
          </p:cNvPr>
          <p:cNvSpPr>
            <a:spLocks noGrp="1"/>
          </p:cNvSpPr>
          <p:nvPr>
            <p:ph type="title"/>
          </p:nvPr>
        </p:nvSpPr>
        <p:spPr>
          <a:xfrm>
            <a:off x="460615" y="483077"/>
            <a:ext cx="9772169" cy="423193"/>
          </a:xfrm>
        </p:spPr>
        <p:txBody>
          <a:bodyPr/>
          <a:lstStyle/>
          <a:p>
            <a:pPr algn="ctr"/>
            <a:r>
              <a:rPr lang="en-NL" dirty="0"/>
              <a:t>State?</a:t>
            </a:r>
          </a:p>
        </p:txBody>
      </p:sp>
      <p:sp>
        <p:nvSpPr>
          <p:cNvPr id="3" name="Text Placeholder 2">
            <a:extLst>
              <a:ext uri="{FF2B5EF4-FFF2-40B4-BE49-F238E27FC236}">
                <a16:creationId xmlns:a16="http://schemas.microsoft.com/office/drawing/2014/main" id="{BFF957EB-179F-A342-AECA-42DBD79AA30B}"/>
              </a:ext>
            </a:extLst>
          </p:cNvPr>
          <p:cNvSpPr>
            <a:spLocks noGrp="1"/>
          </p:cNvSpPr>
          <p:nvPr>
            <p:ph type="body" idx="1"/>
          </p:nvPr>
        </p:nvSpPr>
        <p:spPr>
          <a:xfrm>
            <a:off x="1586617" y="2257425"/>
            <a:ext cx="8895474" cy="3000821"/>
          </a:xfrm>
        </p:spPr>
        <p:txBody>
          <a:bodyPr/>
          <a:lstStyle/>
          <a:p>
            <a:r>
              <a:rPr lang="en-GB" dirty="0"/>
              <a:t>Application state is the </a:t>
            </a:r>
            <a:r>
              <a:rPr lang="en-GB" b="1" i="1" dirty="0"/>
              <a:t>entire memory </a:t>
            </a:r>
            <a:r>
              <a:rPr lang="en-GB" dirty="0"/>
              <a:t>of the application. </a:t>
            </a:r>
          </a:p>
          <a:p>
            <a:endParaRPr lang="en-GB" dirty="0"/>
          </a:p>
          <a:p>
            <a:endParaRPr lang="en-GB" dirty="0"/>
          </a:p>
          <a:p>
            <a:r>
              <a:rPr lang="en-GB" dirty="0"/>
              <a:t>In simple terms, application state is composed of:</a:t>
            </a:r>
          </a:p>
          <a:p>
            <a:endParaRPr lang="en-GB" dirty="0"/>
          </a:p>
          <a:p>
            <a:pPr marL="342900" indent="-342900">
              <a:buFont typeface="Arial" panose="020B0604020202020204" pitchFamily="34" charset="0"/>
              <a:buChar char="•"/>
            </a:pPr>
            <a:r>
              <a:rPr lang="en-GB" dirty="0"/>
              <a:t>data received by API calls</a:t>
            </a:r>
          </a:p>
          <a:p>
            <a:pPr marL="342900" indent="-342900">
              <a:buFont typeface="Arial" panose="020B0604020202020204" pitchFamily="34" charset="0"/>
              <a:buChar char="•"/>
            </a:pPr>
            <a:r>
              <a:rPr lang="en-GB" dirty="0"/>
              <a:t>user inputs</a:t>
            </a:r>
          </a:p>
          <a:p>
            <a:pPr marL="342900" indent="-342900">
              <a:buFont typeface="Arial" panose="020B0604020202020204" pitchFamily="34" charset="0"/>
              <a:buChar char="•"/>
            </a:pPr>
            <a:r>
              <a:rPr lang="en-GB" dirty="0"/>
              <a:t>presentation UI state</a:t>
            </a:r>
          </a:p>
          <a:p>
            <a:pPr marL="342900" indent="-342900">
              <a:buFont typeface="Arial" panose="020B0604020202020204" pitchFamily="34" charset="0"/>
              <a:buChar char="•"/>
            </a:pPr>
            <a:r>
              <a:rPr lang="en-GB" dirty="0"/>
              <a:t>application preferences    </a:t>
            </a:r>
          </a:p>
          <a:p>
            <a:pPr marL="342900" indent="-342900">
              <a:buFont typeface="Arial" panose="020B0604020202020204" pitchFamily="34" charset="0"/>
              <a:buChar char="•"/>
            </a:pPr>
            <a:r>
              <a:rPr lang="en-GB" dirty="0"/>
              <a:t>etc…</a:t>
            </a:r>
            <a:endParaRPr lang="en-NL" dirty="0"/>
          </a:p>
        </p:txBody>
      </p:sp>
    </p:spTree>
    <p:extLst>
      <p:ext uri="{BB962C8B-B14F-4D97-AF65-F5344CB8AC3E}">
        <p14:creationId xmlns:p14="http://schemas.microsoft.com/office/powerpoint/2010/main" val="701348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3046-C81A-EB47-93E5-399654565B33}"/>
              </a:ext>
            </a:extLst>
          </p:cNvPr>
          <p:cNvSpPr>
            <a:spLocks noGrp="1"/>
          </p:cNvSpPr>
          <p:nvPr>
            <p:ph type="title"/>
          </p:nvPr>
        </p:nvSpPr>
        <p:spPr>
          <a:xfrm>
            <a:off x="460615" y="483077"/>
            <a:ext cx="9772169" cy="423193"/>
          </a:xfrm>
        </p:spPr>
        <p:txBody>
          <a:bodyPr/>
          <a:lstStyle/>
          <a:p>
            <a:pPr algn="ctr"/>
            <a:r>
              <a:rPr lang="en-NL" dirty="0"/>
              <a:t>How to communicate between components?</a:t>
            </a:r>
          </a:p>
        </p:txBody>
      </p:sp>
      <p:pic>
        <p:nvPicPr>
          <p:cNvPr id="4" name="Picture 3">
            <a:extLst>
              <a:ext uri="{FF2B5EF4-FFF2-40B4-BE49-F238E27FC236}">
                <a16:creationId xmlns:a16="http://schemas.microsoft.com/office/drawing/2014/main" id="{27E536E4-564D-C84B-866B-57E841A1BFD5}"/>
              </a:ext>
            </a:extLst>
          </p:cNvPr>
          <p:cNvPicPr>
            <a:picLocks noChangeAspect="1"/>
          </p:cNvPicPr>
          <p:nvPr/>
        </p:nvPicPr>
        <p:blipFill>
          <a:blip r:embed="rId3"/>
          <a:stretch>
            <a:fillRect/>
          </a:stretch>
        </p:blipFill>
        <p:spPr>
          <a:xfrm>
            <a:off x="901700" y="2193925"/>
            <a:ext cx="8890000" cy="3175000"/>
          </a:xfrm>
          <a:prstGeom prst="rect">
            <a:avLst/>
          </a:prstGeom>
        </p:spPr>
      </p:pic>
    </p:spTree>
    <p:extLst>
      <p:ext uri="{BB962C8B-B14F-4D97-AF65-F5344CB8AC3E}">
        <p14:creationId xmlns:p14="http://schemas.microsoft.com/office/powerpoint/2010/main" val="1239798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05D87-FEC7-374F-890A-043191B522D9}"/>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01A46283-6F5B-C24A-9F40-BCF791FE7FD4}"/>
              </a:ext>
            </a:extLst>
          </p:cNvPr>
          <p:cNvSpPr>
            <a:spLocks noGrp="1"/>
          </p:cNvSpPr>
          <p:nvPr>
            <p:ph type="body" idx="1"/>
          </p:nvPr>
        </p:nvSpPr>
        <p:spPr>
          <a:xfrm>
            <a:off x="1586617" y="2257425"/>
            <a:ext cx="8895474" cy="1969770"/>
          </a:xfrm>
        </p:spPr>
        <p:txBody>
          <a:bodyPr/>
          <a:lstStyle/>
          <a:p>
            <a:pPr algn="ctr"/>
            <a:r>
              <a:rPr lang="en-NL" sz="3200" b="1" dirty="0">
                <a:solidFill>
                  <a:srgbClr val="FF0000"/>
                </a:solidFill>
              </a:rPr>
              <a:t>Don’t use @Input and @output</a:t>
            </a:r>
          </a:p>
          <a:p>
            <a:pPr algn="ctr"/>
            <a:endParaRPr lang="en-NL" sz="3200" dirty="0"/>
          </a:p>
          <a:p>
            <a:pPr algn="ctr"/>
            <a:endParaRPr lang="en-NL" sz="3200" dirty="0"/>
          </a:p>
          <a:p>
            <a:pPr algn="ctr"/>
            <a:r>
              <a:rPr lang="en-NL" sz="3200" b="1" dirty="0">
                <a:solidFill>
                  <a:srgbClr val="00B050"/>
                </a:solidFill>
              </a:rPr>
              <a:t>Use Redux !</a:t>
            </a:r>
          </a:p>
        </p:txBody>
      </p:sp>
    </p:spTree>
    <p:extLst>
      <p:ext uri="{BB962C8B-B14F-4D97-AF65-F5344CB8AC3E}">
        <p14:creationId xmlns:p14="http://schemas.microsoft.com/office/powerpoint/2010/main" val="2556501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1. Single source of truth</a:t>
            </a:r>
          </a:p>
          <a:p>
            <a:endParaRPr lang="en-NL" dirty="0"/>
          </a:p>
          <a:p>
            <a:endParaRPr lang="en-NL" dirty="0"/>
          </a:p>
          <a:p>
            <a:endParaRPr lang="en-NL" dirty="0"/>
          </a:p>
        </p:txBody>
      </p:sp>
      <p:pic>
        <p:nvPicPr>
          <p:cNvPr id="4" name="Picture 3">
            <a:extLst>
              <a:ext uri="{FF2B5EF4-FFF2-40B4-BE49-F238E27FC236}">
                <a16:creationId xmlns:a16="http://schemas.microsoft.com/office/drawing/2014/main" id="{71BA07B9-2512-1C4B-9EE3-B81AC48E83FF}"/>
              </a:ext>
            </a:extLst>
          </p:cNvPr>
          <p:cNvPicPr>
            <a:picLocks noChangeAspect="1"/>
          </p:cNvPicPr>
          <p:nvPr/>
        </p:nvPicPr>
        <p:blipFill>
          <a:blip r:embed="rId2"/>
          <a:stretch>
            <a:fillRect/>
          </a:stretch>
        </p:blipFill>
        <p:spPr>
          <a:xfrm>
            <a:off x="3975100" y="2795587"/>
            <a:ext cx="5435600" cy="3906838"/>
          </a:xfrm>
          <a:prstGeom prst="rect">
            <a:avLst/>
          </a:prstGeom>
        </p:spPr>
      </p:pic>
    </p:spTree>
    <p:extLst>
      <p:ext uri="{BB962C8B-B14F-4D97-AF65-F5344CB8AC3E}">
        <p14:creationId xmlns:p14="http://schemas.microsoft.com/office/powerpoint/2010/main" val="3469049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800493"/>
          </a:xfrm>
        </p:spPr>
        <p:txBody>
          <a:bodyPr/>
          <a:lstStyle/>
          <a:p>
            <a:r>
              <a:rPr lang="en-GB" b="1" dirty="0"/>
              <a:t>2. State is immutable</a:t>
            </a:r>
          </a:p>
          <a:p>
            <a:endParaRPr lang="en-GB" b="1" dirty="0"/>
          </a:p>
          <a:p>
            <a:r>
              <a:rPr lang="en-GB" dirty="0"/>
              <a:t>In order to make changes in the state, you have to </a:t>
            </a:r>
            <a:r>
              <a:rPr lang="en-GB" b="1" i="1" dirty="0"/>
              <a:t>dispatch actions</a:t>
            </a:r>
          </a:p>
          <a:p>
            <a:endParaRPr lang="en-NL" dirty="0"/>
          </a:p>
          <a:p>
            <a:endParaRPr lang="en-NL" dirty="0"/>
          </a:p>
          <a:p>
            <a:endParaRPr lang="en-NL" dirty="0"/>
          </a:p>
        </p:txBody>
      </p:sp>
    </p:spTree>
    <p:extLst>
      <p:ext uri="{BB962C8B-B14F-4D97-AF65-F5344CB8AC3E}">
        <p14:creationId xmlns:p14="http://schemas.microsoft.com/office/powerpoint/2010/main" val="956502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3. State is modified with pure functions = via </a:t>
            </a:r>
            <a:r>
              <a:rPr lang="en-GB" b="1" i="1" dirty="0"/>
              <a:t>Reducers</a:t>
            </a:r>
          </a:p>
          <a:p>
            <a:endParaRPr lang="en-NL" dirty="0"/>
          </a:p>
          <a:p>
            <a:endParaRPr lang="en-NL" dirty="0"/>
          </a:p>
          <a:p>
            <a:endParaRPr lang="en-NL" dirty="0"/>
          </a:p>
        </p:txBody>
      </p:sp>
    </p:spTree>
    <p:extLst>
      <p:ext uri="{BB962C8B-B14F-4D97-AF65-F5344CB8AC3E}">
        <p14:creationId xmlns:p14="http://schemas.microsoft.com/office/powerpoint/2010/main" val="39641291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5194</TotalTime>
  <Words>618</Words>
  <Application>Microsoft Macintosh PowerPoint</Application>
  <PresentationFormat>Custom</PresentationFormat>
  <Paragraphs>87</Paragraphs>
  <Slides>22</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medium-content-serif-font</vt:lpstr>
      <vt:lpstr>Verdana</vt:lpstr>
      <vt:lpstr>Office Theme</vt:lpstr>
      <vt:lpstr>PowerPoint Presentation</vt:lpstr>
      <vt:lpstr>NgRx/Redux</vt:lpstr>
      <vt:lpstr>What is NgRX?</vt:lpstr>
      <vt:lpstr>State?</vt:lpstr>
      <vt:lpstr>How to communicate between components?</vt:lpstr>
      <vt:lpstr>PowerPoint Presentation</vt:lpstr>
      <vt:lpstr>Redux is based on 3 principles</vt:lpstr>
      <vt:lpstr>Redux is based on 3 principles</vt:lpstr>
      <vt:lpstr>Redux is based on 3 principles</vt:lpstr>
      <vt:lpstr>Fundamental Elements of NgRx </vt:lpstr>
      <vt:lpstr>Store</vt:lpstr>
      <vt:lpstr>Actions</vt:lpstr>
      <vt:lpstr>Reducers</vt:lpstr>
      <vt:lpstr>Effects</vt:lpstr>
      <vt:lpstr>Selectors</vt:lpstr>
      <vt:lpstr>PowerPoint Presentation</vt:lpstr>
      <vt:lpstr>PowerPoint Presentation</vt:lpstr>
      <vt:lpstr>NgRx Entity</vt:lpstr>
      <vt:lpstr>PowerPoint Presentation</vt:lpstr>
      <vt:lpstr>Install Redux Chrome Extension</vt:lpstr>
      <vt:lpstr>Start Backend</vt:lpstr>
      <vt:lpstr>NgRx/Redux tutorial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Eijgermans, Peter</cp:lastModifiedBy>
  <cp:revision>93</cp:revision>
  <dcterms:created xsi:type="dcterms:W3CDTF">2019-02-17T16:59:30Z</dcterms:created>
  <dcterms:modified xsi:type="dcterms:W3CDTF">2020-06-17T12:21:05Z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2019-02-17T00:00:00Z</vt:filetime>
  </property>
  <property fmtid="{D5CDD505-2E9C-101B-9397-08002B2CF9AE}" pid="3" name="LastSaved">
    <vt:filetime>2019-02-17T00:00:00Z</vt:filetime>
  </property>
</Properties>
</file>